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4" r:id="rId3"/>
    <p:sldId id="259" r:id="rId4"/>
    <p:sldId id="265" r:id="rId5"/>
    <p:sldId id="266" r:id="rId6"/>
    <p:sldId id="260" r:id="rId7"/>
    <p:sldId id="261" r:id="rId8"/>
    <p:sldId id="262" r:id="rId9"/>
    <p:sldId id="263" r:id="rId10"/>
  </p:sldIdLst>
  <p:sldSz cx="9144000" cy="6858000" type="screen4x3"/>
  <p:notesSz cx="9388475" cy="7102475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945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orient="horz" pos="192" userDrawn="1">
          <p15:clr>
            <a:srgbClr val="A4A3A4"/>
          </p15:clr>
        </p15:guide>
        <p15:guide id="5" orient="horz" pos="1072" userDrawn="1">
          <p15:clr>
            <a:srgbClr val="A4A3A4"/>
          </p15:clr>
        </p15:guide>
        <p15:guide id="6" pos="2880" userDrawn="1">
          <p15:clr>
            <a:srgbClr val="A4A3A4"/>
          </p15:clr>
        </p15:guide>
        <p15:guide id="7" pos="528" userDrawn="1">
          <p15:clr>
            <a:srgbClr val="A4A3A4"/>
          </p15:clr>
        </p15:guide>
        <p15:guide id="8" pos="5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7" userDrawn="1">
          <p15:clr>
            <a:srgbClr val="A4A3A4"/>
          </p15:clr>
        </p15:guide>
        <p15:guide id="2" pos="295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182" autoAdjust="0"/>
  </p:normalViewPr>
  <p:slideViewPr>
    <p:cSldViewPr showGuides="1">
      <p:cViewPr varScale="1">
        <p:scale>
          <a:sx n="72" d="100"/>
          <a:sy n="72" d="100"/>
        </p:scale>
        <p:origin x="1350" y="6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2880"/>
        <p:guide pos="528"/>
        <p:guide pos="5328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237"/>
        <p:guide pos="295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963" y="0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8/8/2022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3" y="0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8/8/2022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49650" cy="2662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19413" y="533400"/>
            <a:ext cx="3549650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descr="Stack of books"/>
          <p:cNvGrpSpPr/>
          <p:nvPr userDrawn="1"/>
        </p:nvGrpSpPr>
        <p:grpSpPr>
          <a:xfrm>
            <a:off x="0" y="0"/>
            <a:ext cx="9145311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sz="180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 descr="Stack of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0463" y="1498602"/>
            <a:ext cx="52578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4051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60463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101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8/8/2022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215" y="0"/>
            <a:ext cx="9144095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sz="180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 of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598" y="0"/>
            <a:ext cx="3444593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77908" y="1498602"/>
            <a:ext cx="52578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4051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77908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101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98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15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1798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15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101"/>
            </a:lvl1pPr>
            <a:lvl2pPr marL="457242" indent="0">
              <a:buNone/>
              <a:defRPr sz="2776"/>
            </a:lvl2pPr>
            <a:lvl3pPr marL="914484" indent="0">
              <a:buNone/>
              <a:defRPr sz="2401"/>
            </a:lvl3pPr>
            <a:lvl4pPr marL="1371726" indent="0">
              <a:buNone/>
              <a:defRPr sz="2026"/>
            </a:lvl4pPr>
            <a:lvl5pPr marL="1828967" indent="0">
              <a:buNone/>
              <a:defRPr sz="2026"/>
            </a:lvl5pPr>
            <a:lvl6pPr marL="2286210" indent="0">
              <a:buNone/>
              <a:defRPr sz="2026"/>
            </a:lvl6pPr>
            <a:lvl7pPr marL="2743451" indent="0">
              <a:buNone/>
              <a:defRPr sz="2026"/>
            </a:lvl7pPr>
            <a:lvl8pPr marL="3200693" indent="0">
              <a:buNone/>
              <a:defRPr sz="2026"/>
            </a:lvl8pPr>
            <a:lvl9pPr marL="3657935" indent="0">
              <a:buNone/>
              <a:defRPr sz="2026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15" y="0"/>
            <a:ext cx="9144095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sz="1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9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9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9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84" rtl="0" eaLnBrk="1" latinLnBrk="0" hangingPunct="1">
        <a:lnSpc>
          <a:spcPct val="85000"/>
        </a:lnSpc>
        <a:spcBef>
          <a:spcPct val="0"/>
        </a:spcBef>
        <a:buNone/>
        <a:tabLst/>
        <a:defRPr sz="3301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21" indent="-228621" algn="l" defTabSz="914484" rtl="0" eaLnBrk="1" latinLnBrk="0" hangingPunct="1">
        <a:lnSpc>
          <a:spcPct val="95000"/>
        </a:lnSpc>
        <a:spcBef>
          <a:spcPts val="1400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90" indent="-228621" algn="l" defTabSz="914484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68759" indent="-228621" algn="l" defTabSz="914484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188829" indent="-228621" algn="l" defTabSz="914484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08898" indent="-228621" algn="l" defTabSz="914484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28967" indent="-228621" algn="l" defTabSz="914484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35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149037" indent="-228621" algn="l" defTabSz="914484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35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2469106" indent="-228621" algn="l" defTabSz="914484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35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2606279" indent="0" algn="l" defTabSz="914484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35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2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4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6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7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1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51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93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35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oel@SeedPlayer.org" TargetMode="External"/><Relationship Id="rId2" Type="http://schemas.openxmlformats.org/officeDocument/2006/relationships/hyperlink" Target="mailto:David@SeedPlayer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5689600"/>
            <a:ext cx="5257800" cy="1244600"/>
          </a:xfrm>
        </p:spPr>
        <p:txBody>
          <a:bodyPr>
            <a:normAutofit/>
          </a:bodyPr>
          <a:lstStyle/>
          <a:p>
            <a:pPr algn="ctr"/>
            <a:r>
              <a:rPr lang="en-US" sz="1800" b="1" i="1" dirty="0"/>
              <a:t>David Lind </a:t>
            </a:r>
            <a:r>
              <a:rPr lang="en-US" sz="1800" dirty="0"/>
              <a:t>– Presenter</a:t>
            </a:r>
          </a:p>
          <a:p>
            <a:pPr algn="ctr"/>
            <a:r>
              <a:rPr lang="en-US" sz="1800" dirty="0"/>
              <a:t>N.E.T. Event </a:t>
            </a:r>
          </a:p>
          <a:p>
            <a:pPr algn="ctr"/>
            <a:r>
              <a:rPr lang="en-US" sz="1800" dirty="0"/>
              <a:t>Tuesday, August 9, 2022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FC0B028-6184-2B0D-2850-1EED3CBA1113}"/>
              </a:ext>
            </a:extLst>
          </p:cNvPr>
          <p:cNvSpPr txBox="1">
            <a:spLocks/>
          </p:cNvSpPr>
          <p:nvPr/>
        </p:nvSpPr>
        <p:spPr>
          <a:xfrm>
            <a:off x="3592650" y="1493520"/>
            <a:ext cx="5450407" cy="3987138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0" algn="l" defTabSz="914484" rtl="0" eaLnBrk="1" latinLnBrk="0" hangingPunct="1">
              <a:lnSpc>
                <a:spcPct val="95000"/>
              </a:lnSpc>
              <a:spcBef>
                <a:spcPts val="0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None/>
              <a:defRPr sz="2101" b="0" kern="120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42" indent="0" algn="ctr" defTabSz="914484" rtl="0" eaLnBrk="1" latinLnBrk="0" hangingPunct="1">
              <a:lnSpc>
                <a:spcPct val="95000"/>
              </a:lnSpc>
              <a:spcBef>
                <a:spcPts val="800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84" indent="0" algn="ctr" defTabSz="914484" rtl="0" eaLnBrk="1" latinLnBrk="0" hangingPunct="1">
              <a:lnSpc>
                <a:spcPct val="95000"/>
              </a:lnSpc>
              <a:spcBef>
                <a:spcPts val="800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726" indent="0" algn="ctr" defTabSz="914484" rtl="0" eaLnBrk="1" latinLnBrk="0" hangingPunct="1">
              <a:lnSpc>
                <a:spcPct val="95000"/>
              </a:lnSpc>
              <a:spcBef>
                <a:spcPts val="800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967" indent="0" algn="ctr" defTabSz="914484" rtl="0" eaLnBrk="1" latinLnBrk="0" hangingPunct="1">
              <a:lnSpc>
                <a:spcPct val="95000"/>
              </a:lnSpc>
              <a:spcBef>
                <a:spcPts val="800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210" indent="0" algn="ctr" defTabSz="914484" rtl="0" eaLnBrk="1" latinLnBrk="0" hangingPunct="1">
              <a:lnSpc>
                <a:spcPct val="95000"/>
              </a:lnSpc>
              <a:spcBef>
                <a:spcPts val="800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451" indent="0" algn="ctr" defTabSz="914484" rtl="0" eaLnBrk="1" latinLnBrk="0" hangingPunct="1">
              <a:lnSpc>
                <a:spcPct val="95000"/>
              </a:lnSpc>
              <a:spcBef>
                <a:spcPts val="800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693" indent="0" algn="ctr" defTabSz="914484" rtl="0" eaLnBrk="1" latinLnBrk="0" hangingPunct="1">
              <a:lnSpc>
                <a:spcPct val="95000"/>
              </a:lnSpc>
              <a:spcBef>
                <a:spcPts val="800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935" indent="0" algn="ctr" defTabSz="914484" rtl="0" eaLnBrk="1" latinLnBrk="0" hangingPunct="1">
              <a:lnSpc>
                <a:spcPct val="95000"/>
              </a:lnSpc>
              <a:spcBef>
                <a:spcPts val="800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i="1" dirty="0"/>
              <a:t>The Parable of the Sower &amp; the Seed…</a:t>
            </a:r>
          </a:p>
          <a:p>
            <a:pPr algn="ctr"/>
            <a:r>
              <a:rPr lang="en-US" sz="2000" i="1" dirty="0"/>
              <a:t>Matthew 13:3-9 </a:t>
            </a:r>
          </a:p>
          <a:p>
            <a:pPr algn="ctr"/>
            <a:endParaRPr lang="en-US" sz="2000" i="1" dirty="0"/>
          </a:p>
          <a:p>
            <a:pPr algn="ctr"/>
            <a:endParaRPr lang="en-US" sz="2000" i="1" dirty="0"/>
          </a:p>
          <a:p>
            <a:pPr algn="ctr"/>
            <a:endParaRPr lang="en-US" sz="2000" i="1" dirty="0"/>
          </a:p>
          <a:p>
            <a:pPr algn="ctr"/>
            <a:endParaRPr lang="en-US" sz="2000" i="1" dirty="0"/>
          </a:p>
          <a:p>
            <a:pPr algn="ctr"/>
            <a:endParaRPr lang="en-US" sz="2000" i="1" dirty="0"/>
          </a:p>
          <a:p>
            <a:pPr algn="ctr"/>
            <a:endParaRPr lang="en-US" sz="2000" i="1" dirty="0"/>
          </a:p>
          <a:p>
            <a:pPr algn="ctr"/>
            <a:endParaRPr lang="en-US" sz="2000" i="1" dirty="0"/>
          </a:p>
          <a:p>
            <a:pPr algn="ctr"/>
            <a:endParaRPr lang="en-US" sz="2000" i="1" dirty="0"/>
          </a:p>
          <a:p>
            <a:pPr algn="ctr"/>
            <a:endParaRPr lang="en-US" sz="2000" i="1" dirty="0"/>
          </a:p>
          <a:p>
            <a:pPr algn="ctr"/>
            <a:endParaRPr lang="en-US" sz="2000" i="1" dirty="0"/>
          </a:p>
          <a:p>
            <a:pPr algn="ctr"/>
            <a:r>
              <a:rPr lang="en-US" sz="2000" i="1" dirty="0"/>
              <a:t>“He who has ears to hear, let him hear</a:t>
            </a:r>
            <a:r>
              <a:rPr lang="en-US" i="1" dirty="0"/>
              <a:t>”</a:t>
            </a:r>
            <a:endParaRPr lang="en-US" dirty="0"/>
          </a:p>
        </p:txBody>
      </p:sp>
      <p:pic>
        <p:nvPicPr>
          <p:cNvPr id="10" name="Picture 9" descr="A person with a white beard&#10;&#10;Description automatically generated with low confidence">
            <a:extLst>
              <a:ext uri="{FF2B5EF4-FFF2-40B4-BE49-F238E27FC236}">
                <a16:creationId xmlns:a16="http://schemas.microsoft.com/office/drawing/2014/main" id="{FB68F280-13A4-951D-08D3-A5956D0884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697" y="5410200"/>
            <a:ext cx="1028700" cy="1371600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4A050F3-7A12-F088-FD71-A628F53FA4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"/>
          <a:stretch/>
        </p:blipFill>
        <p:spPr>
          <a:xfrm>
            <a:off x="3644109" y="304800"/>
            <a:ext cx="5347491" cy="1188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0F1A9C-0203-E3B1-A27C-A899C4EAD3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4157">
            <a:off x="699628" y="1058948"/>
            <a:ext cx="2079338" cy="4389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 descr="A picture containing laying&#10;&#10;Description automatically generated">
            <a:extLst>
              <a:ext uri="{FF2B5EF4-FFF2-40B4-BE49-F238E27FC236}">
                <a16:creationId xmlns:a16="http://schemas.microsoft.com/office/drawing/2014/main" id="{F0205CA8-C852-5DE2-3613-96FAC8FA37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13776"/>
            <a:ext cx="343231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066800"/>
          </a:xfrm>
        </p:spPr>
        <p:txBody>
          <a:bodyPr/>
          <a:lstStyle/>
          <a:p>
            <a:r>
              <a:rPr lang="en-US" dirty="0"/>
              <a:t>A Brief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3383"/>
            <a:ext cx="7620000" cy="5530574"/>
          </a:xfrm>
        </p:spPr>
        <p:txBody>
          <a:bodyPr>
            <a:normAutofit lnSpcReduction="10000"/>
          </a:bodyPr>
          <a:lstStyle/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Created for the blind, by the son of a blind missionary who served in the Philippine Islands.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34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34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Globally, blind individuals make up more than </a:t>
            </a:r>
            <a:r>
              <a:rPr lang="en-US" sz="2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36 million people. </a:t>
            </a:r>
            <a:r>
              <a:rPr lang="en-US" sz="22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Even with a Braille Bible, </a:t>
            </a:r>
            <a:r>
              <a:rPr lang="en-US" sz="2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many blind individuals cannot read Braille, and many blind individuals (as well as an estimated ½ of sighted individuals) are oral learners.</a:t>
            </a:r>
            <a:endParaRPr lang="en-US" sz="17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 descr="A person playing a piano&#10;&#10;Description automatically generated with low confidence">
            <a:extLst>
              <a:ext uri="{FF2B5EF4-FFF2-40B4-BE49-F238E27FC236}">
                <a16:creationId xmlns:a16="http://schemas.microsoft.com/office/drawing/2014/main" id="{2FCF38E6-E033-AEF9-8C76-B937F0FE52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793" y="2438400"/>
            <a:ext cx="1643135" cy="2468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B54621A-FF48-629B-7EF6-6492F047A0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87" y="163223"/>
            <a:ext cx="2275840" cy="128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A picture containing person, red, people&#10;&#10;Description automatically generated">
            <a:extLst>
              <a:ext uri="{FF2B5EF4-FFF2-40B4-BE49-F238E27FC236}">
                <a16:creationId xmlns:a16="http://schemas.microsoft.com/office/drawing/2014/main" id="{BBF02F5C-7223-6B76-9F84-4776DED429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21280"/>
            <a:ext cx="3137991" cy="2103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A picture containing roof&#10;&#10;Description automatically generated">
            <a:extLst>
              <a:ext uri="{FF2B5EF4-FFF2-40B4-BE49-F238E27FC236}">
                <a16:creationId xmlns:a16="http://schemas.microsoft.com/office/drawing/2014/main" id="{A7215C8D-1A0F-5A85-02A7-176EAE47BF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330" y="2667000"/>
            <a:ext cx="2572229" cy="2011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0709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914400"/>
          </a:xfrm>
        </p:spPr>
        <p:txBody>
          <a:bodyPr/>
          <a:lstStyle/>
          <a:p>
            <a:pPr algn="ctr"/>
            <a:r>
              <a:rPr lang="en-US" dirty="0"/>
              <a:t>Solution: Solar-Powered Audio Bible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41217"/>
            <a:ext cx="7620000" cy="4470400"/>
          </a:xfrm>
        </p:spPr>
        <p:txBody>
          <a:bodyPr>
            <a:norm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Low cost (sub $10)</a:t>
            </a:r>
            <a:endParaRPr lang="en-US" sz="2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Solar-powered</a:t>
            </a:r>
            <a:endParaRPr lang="en-US" sz="2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3D printed</a:t>
            </a:r>
            <a:endParaRPr lang="en-US" sz="2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Multiple color choices</a:t>
            </a:r>
            <a:endParaRPr lang="en-US" sz="2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Simple </a:t>
            </a:r>
            <a:r>
              <a:rPr lang="en-US" sz="2400" kern="1400" dirty="0">
                <a:solidFill>
                  <a:srgbClr val="000000"/>
                </a:solidFill>
                <a:latin typeface="Arial" panose="020B0604020202020204" pitchFamily="34" charset="0"/>
              </a:rPr>
              <a:t>multilevel </a:t>
            </a: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navigation</a:t>
            </a:r>
            <a:endParaRPr lang="en-US" sz="2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MicroSD-based using MP3 audio files</a:t>
            </a:r>
            <a:endParaRPr lang="en-US" sz="2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Potential franchising for in-country production  </a:t>
            </a:r>
            <a:endParaRPr lang="en-US" sz="2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4" name="Picture 3" descr="A picture containing indoor, different, items, bunch&#10;&#10;Description automatically generated">
            <a:extLst>
              <a:ext uri="{FF2B5EF4-FFF2-40B4-BE49-F238E27FC236}">
                <a16:creationId xmlns:a16="http://schemas.microsoft.com/office/drawing/2014/main" id="{C1A892A9-070A-A2B0-F3A4-86A4C2A56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775" y="1219200"/>
            <a:ext cx="4826080" cy="301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066800"/>
          </a:xfrm>
        </p:spPr>
        <p:txBody>
          <a:bodyPr/>
          <a:lstStyle/>
          <a:p>
            <a:pPr algn="ctr"/>
            <a:r>
              <a:rPr lang="en-US" dirty="0"/>
              <a:t>What it is; &amp; What it doesn’t need…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7620000" cy="4470400"/>
          </a:xfrm>
        </p:spPr>
        <p:txBody>
          <a:bodyPr>
            <a:normAutofit/>
          </a:bodyPr>
          <a:lstStyle/>
          <a:p>
            <a:pPr marL="0" marR="0" indent="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kern="1400" dirty="0">
                <a:solidFill>
                  <a:srgbClr val="000000"/>
                </a:solidFill>
                <a:latin typeface="Calibri" panose="020F0502020204030204" pitchFamily="34" charset="0"/>
              </a:rPr>
              <a:t>It is a </a:t>
            </a:r>
            <a:r>
              <a:rPr lang="en-US" sz="2000" b="1" i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Solar-Powered Audio Bible </a:t>
            </a:r>
            <a:r>
              <a:rPr lang="en-US" sz="2000" kern="1400" dirty="0">
                <a:solidFill>
                  <a:srgbClr val="000000"/>
                </a:solidFill>
                <a:latin typeface="Calibri" panose="020F0502020204030204" pitchFamily="34" charset="0"/>
              </a:rPr>
              <a:t>- a standalone device that needs only sunlight and…</a:t>
            </a:r>
          </a:p>
          <a:p>
            <a:pPr marL="0" marR="0" indent="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kern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1" u="sng" kern="1400" dirty="0">
                <a:solidFill>
                  <a:srgbClr val="000000"/>
                </a:solidFill>
                <a:latin typeface="Calibri" panose="020F0502020204030204" pitchFamily="34" charset="0"/>
              </a:rPr>
              <a:t>does NOT require</a:t>
            </a:r>
            <a:r>
              <a:rPr lang="en-US" sz="2000" kern="14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pPr lvl="1">
              <a:lnSpc>
                <a:spcPct val="119000"/>
              </a:lnSpc>
              <a:spcBef>
                <a:spcPts val="0"/>
              </a:spcBef>
            </a:pPr>
            <a:r>
              <a:rPr lang="en-US" sz="2200" kern="1400" dirty="0">
                <a:solidFill>
                  <a:srgbClr val="000000"/>
                </a:solidFill>
                <a:latin typeface="Arial Narrow" panose="020B0606020202030204" pitchFamily="34" charset="0"/>
              </a:rPr>
              <a:t>Computers</a:t>
            </a:r>
          </a:p>
          <a:p>
            <a:pPr lvl="1">
              <a:lnSpc>
                <a:spcPct val="119000"/>
              </a:lnSpc>
              <a:spcBef>
                <a:spcPts val="0"/>
              </a:spcBef>
            </a:pPr>
            <a:r>
              <a:rPr lang="en-US" sz="2200" kern="1400" dirty="0">
                <a:solidFill>
                  <a:srgbClr val="000000"/>
                </a:solidFill>
                <a:latin typeface="Arial Narrow" panose="020B0606020202030204" pitchFamily="34" charset="0"/>
              </a:rPr>
              <a:t>Smart Phones</a:t>
            </a:r>
          </a:p>
          <a:p>
            <a:pPr lvl="1">
              <a:lnSpc>
                <a:spcPct val="119000"/>
              </a:lnSpc>
              <a:spcBef>
                <a:spcPts val="0"/>
              </a:spcBef>
            </a:pPr>
            <a:r>
              <a:rPr lang="en-US" sz="2200" kern="1400" dirty="0">
                <a:solidFill>
                  <a:srgbClr val="000000"/>
                </a:solidFill>
                <a:latin typeface="Arial Narrow" panose="020B0606020202030204" pitchFamily="34" charset="0"/>
              </a:rPr>
              <a:t>TV’s &amp; DVD players</a:t>
            </a:r>
          </a:p>
          <a:p>
            <a:pPr lvl="1">
              <a:lnSpc>
                <a:spcPct val="119000"/>
              </a:lnSpc>
              <a:spcBef>
                <a:spcPts val="0"/>
              </a:spcBef>
            </a:pPr>
            <a:r>
              <a:rPr lang="en-US" sz="2200" kern="1400" dirty="0">
                <a:solidFill>
                  <a:srgbClr val="000000"/>
                </a:solidFill>
                <a:latin typeface="Arial Narrow" panose="020B0606020202030204" pitchFamily="34" charset="0"/>
              </a:rPr>
              <a:t>Internet or </a:t>
            </a:r>
            <a:r>
              <a:rPr lang="en-US" sz="2200" kern="14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WiFi</a:t>
            </a:r>
            <a:r>
              <a:rPr lang="en-US" sz="2200" kern="1400" dirty="0">
                <a:solidFill>
                  <a:srgbClr val="000000"/>
                </a:solidFill>
                <a:latin typeface="Arial Narrow" panose="020B0606020202030204" pitchFamily="34" charset="0"/>
              </a:rPr>
              <a:t> or Bluetooth</a:t>
            </a:r>
          </a:p>
          <a:p>
            <a:pPr lvl="1">
              <a:lnSpc>
                <a:spcPct val="119000"/>
              </a:lnSpc>
              <a:spcBef>
                <a:spcPts val="0"/>
              </a:spcBef>
            </a:pPr>
            <a:r>
              <a:rPr lang="en-US" sz="2200" kern="1400" dirty="0">
                <a:solidFill>
                  <a:srgbClr val="000000"/>
                </a:solidFill>
                <a:latin typeface="Arial Narrow" panose="020B0606020202030204" pitchFamily="34" charset="0"/>
              </a:rPr>
              <a:t>Electricity</a:t>
            </a:r>
          </a:p>
          <a:p>
            <a:pPr lvl="1">
              <a:lnSpc>
                <a:spcPct val="119000"/>
              </a:lnSpc>
              <a:spcBef>
                <a:spcPts val="0"/>
              </a:spcBef>
            </a:pPr>
            <a:r>
              <a:rPr lang="en-US" sz="2200" kern="1400" dirty="0">
                <a:solidFill>
                  <a:srgbClr val="000000"/>
                </a:solidFill>
                <a:latin typeface="Arial Narrow" panose="020B0606020202030204" pitchFamily="34" charset="0"/>
              </a:rPr>
              <a:t>Sight</a:t>
            </a:r>
          </a:p>
          <a:p>
            <a:pPr lvl="1">
              <a:lnSpc>
                <a:spcPct val="119000"/>
              </a:lnSpc>
              <a:spcBef>
                <a:spcPts val="0"/>
              </a:spcBef>
            </a:pPr>
            <a:r>
              <a:rPr lang="en-US" sz="2200" kern="1400" dirty="0">
                <a:solidFill>
                  <a:srgbClr val="000000"/>
                </a:solidFill>
                <a:latin typeface="Arial Narrow" panose="020B0606020202030204" pitchFamily="34" charset="0"/>
              </a:rPr>
              <a:t>Literacy</a:t>
            </a:r>
          </a:p>
        </p:txBody>
      </p:sp>
      <p:pic>
        <p:nvPicPr>
          <p:cNvPr id="6" name="Picture 5" descr="A picture containing window, appliance, indoor, air conditioner&#10;&#10;Description automatically generated">
            <a:extLst>
              <a:ext uri="{FF2B5EF4-FFF2-40B4-BE49-F238E27FC236}">
                <a16:creationId xmlns:a16="http://schemas.microsoft.com/office/drawing/2014/main" id="{E5EFD864-5152-FA80-8237-37BC15872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858" y="2438400"/>
            <a:ext cx="2050542" cy="4206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DAC9E22D-9C7E-3614-B0ED-544CA1C4A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981200"/>
            <a:ext cx="1992698" cy="4206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7198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0AB12657-A0E7-B539-E1CA-881F138963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57"/>
          <a:stretch/>
        </p:blipFill>
        <p:spPr>
          <a:xfrm>
            <a:off x="6193053" y="519044"/>
            <a:ext cx="1992698" cy="33163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A892A9-070A-A2B0-F3A4-86A4C2A568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3000" y="2971800"/>
            <a:ext cx="4389120" cy="4389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848580"/>
          </a:xfrm>
        </p:spPr>
        <p:txBody>
          <a:bodyPr/>
          <a:lstStyle/>
          <a:p>
            <a:r>
              <a:rPr lang="en-US" dirty="0"/>
              <a:t>Multilevel Navigation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7620000" cy="4470400"/>
          </a:xfrm>
        </p:spPr>
        <p:txBody>
          <a:bodyPr>
            <a:normAutofit/>
          </a:bodyPr>
          <a:lstStyle/>
          <a:p>
            <a:pPr marL="0" marR="0" indent="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en-US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0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Bookshelf</a:t>
            </a:r>
            <a:r>
              <a:rPr lang="en-US" b="1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1" kern="1400" dirty="0">
                <a:solidFill>
                  <a:srgbClr val="000000"/>
                </a:solidFill>
                <a:latin typeface="Arial" panose="020B0604020202020204" pitchFamily="34" charset="0"/>
              </a:rPr>
              <a:t>//</a:t>
            </a:r>
            <a:r>
              <a:rPr lang="en-US" sz="16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kern="1400" dirty="0">
                <a:solidFill>
                  <a:srgbClr val="000000"/>
                </a:solidFill>
                <a:latin typeface="Arial" panose="020B0604020202020204" pitchFamily="34" charset="0"/>
              </a:rPr>
              <a:t>press = jump</a:t>
            </a:r>
          </a:p>
          <a:p>
            <a:pPr marL="0" marR="0" indent="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en-US" sz="1600" kern="1400" dirty="0">
                <a:solidFill>
                  <a:srgbClr val="000000"/>
                </a:solidFill>
                <a:latin typeface="Calibri" panose="020F0502020204030204" pitchFamily="34" charset="0"/>
              </a:rPr>
              <a:t>NT, OT, Music, Sermons… )</a:t>
            </a:r>
            <a:endParaRPr lang="en-US" sz="16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en-US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0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Book</a:t>
            </a:r>
            <a:r>
              <a:rPr lang="en-US" b="1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1" kern="1400" dirty="0">
                <a:solidFill>
                  <a:srgbClr val="000000"/>
                </a:solidFill>
                <a:latin typeface="Arial" panose="020B0604020202020204" pitchFamily="34" charset="0"/>
              </a:rPr>
              <a:t>//</a:t>
            </a:r>
            <a:r>
              <a:rPr lang="en-US" sz="1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press = jump (long press = jump 10)</a:t>
            </a:r>
            <a:endParaRPr lang="en-US" b="1" kern="140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indent="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</a:t>
            </a:r>
            <a:r>
              <a:rPr lang="en-US" sz="1600" kern="1400" dirty="0">
                <a:solidFill>
                  <a:srgbClr val="000000"/>
                </a:solidFill>
                <a:latin typeface="Calibri" panose="020F0502020204030204" pitchFamily="34" charset="0"/>
              </a:rPr>
              <a:t>(Matthew, Mark, Luke, John… )</a:t>
            </a:r>
          </a:p>
          <a:p>
            <a:pPr marL="0" marR="0" indent="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en-US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0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Chapters</a:t>
            </a:r>
            <a:r>
              <a:rPr lang="en-US" b="1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1" kern="1400" dirty="0">
                <a:solidFill>
                  <a:srgbClr val="000000"/>
                </a:solidFill>
                <a:latin typeface="Arial" panose="020B0604020202020204" pitchFamily="34" charset="0"/>
              </a:rPr>
              <a:t>//</a:t>
            </a:r>
            <a:r>
              <a:rPr lang="en-US" sz="1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kern="1400" dirty="0">
                <a:solidFill>
                  <a:srgbClr val="000000"/>
                </a:solidFill>
                <a:latin typeface="Arial" panose="020B0604020202020204" pitchFamily="34" charset="0"/>
              </a:rPr>
              <a:t>press = </a:t>
            </a:r>
            <a:r>
              <a:rPr lang="en-US" sz="1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jump (long press = jump 10)</a:t>
            </a:r>
          </a:p>
          <a:p>
            <a:pPr marL="0" marR="0" indent="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</a:t>
            </a:r>
            <a:r>
              <a:rPr lang="en-US" sz="1600" kern="1400" dirty="0">
                <a:solidFill>
                  <a:srgbClr val="000000"/>
                </a:solidFill>
                <a:latin typeface="Calibri" panose="020F0502020204030204" pitchFamily="34" charset="0"/>
              </a:rPr>
              <a:t>(1, 2, 3, … ) </a:t>
            </a:r>
          </a:p>
          <a:p>
            <a:pPr marL="0" marR="0" indent="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000" b="1" kern="1400" dirty="0">
                <a:solidFill>
                  <a:srgbClr val="000000"/>
                </a:solidFill>
                <a:latin typeface="Arial" panose="020B0604020202020204" pitchFamily="34" charset="0"/>
              </a:rPr>
              <a:t>Verses</a:t>
            </a:r>
            <a:r>
              <a:rPr lang="en-US" sz="16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1" kern="1400" dirty="0">
                <a:solidFill>
                  <a:srgbClr val="000000"/>
                </a:solidFill>
                <a:latin typeface="Arial" panose="020B0604020202020204" pitchFamily="34" charset="0"/>
              </a:rPr>
              <a:t>//</a:t>
            </a:r>
            <a:r>
              <a:rPr lang="en-US" sz="1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long press plus “+” = fast forward three minutes</a:t>
            </a:r>
          </a:p>
          <a:p>
            <a:pPr marL="0" marR="0" indent="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b="1" kern="1400" dirty="0">
                <a:solidFill>
                  <a:srgbClr val="000000"/>
                </a:solidFill>
                <a:latin typeface="Arial" panose="020B0604020202020204" pitchFamily="34" charset="0"/>
              </a:rPr>
              <a:t>	    long press minus “-” = rewind one minute</a:t>
            </a:r>
            <a:endParaRPr lang="en-US" sz="1200" b="1" kern="140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indent="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</a:t>
            </a:r>
            <a:r>
              <a:rPr lang="en-US" sz="1400" b="1" i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 normal 1 second press = volume louder or softer ]</a:t>
            </a:r>
            <a:endParaRPr lang="en-US" sz="1600" b="1" i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indent="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97E162D-297F-4840-83CC-BA579A59EBE7}"/>
              </a:ext>
            </a:extLst>
          </p:cNvPr>
          <p:cNvCxnSpPr>
            <a:cxnSpLocks/>
          </p:cNvCxnSpPr>
          <p:nvPr/>
        </p:nvCxnSpPr>
        <p:spPr>
          <a:xfrm flipV="1">
            <a:off x="3200400" y="1088224"/>
            <a:ext cx="4306956" cy="1197776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miter lim="800000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EA31D3D-57EE-5046-6D05-DA97E4E463F9}"/>
              </a:ext>
            </a:extLst>
          </p:cNvPr>
          <p:cNvCxnSpPr>
            <a:cxnSpLocks/>
          </p:cNvCxnSpPr>
          <p:nvPr/>
        </p:nvCxnSpPr>
        <p:spPr>
          <a:xfrm flipV="1">
            <a:off x="4343400" y="1600200"/>
            <a:ext cx="3429000" cy="144780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miter lim="800000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1BF3A4D-56D8-54CB-6B63-DB1DFFC8F155}"/>
              </a:ext>
            </a:extLst>
          </p:cNvPr>
          <p:cNvCxnSpPr>
            <a:cxnSpLocks/>
          </p:cNvCxnSpPr>
          <p:nvPr/>
        </p:nvCxnSpPr>
        <p:spPr>
          <a:xfrm flipV="1">
            <a:off x="4724400" y="2123551"/>
            <a:ext cx="3048000" cy="1838849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miter lim="800000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EC2E844-ABC1-EADF-1E35-7823A3831624}"/>
              </a:ext>
            </a:extLst>
          </p:cNvPr>
          <p:cNvSpPr txBox="1"/>
          <p:nvPr/>
        </p:nvSpPr>
        <p:spPr>
          <a:xfrm>
            <a:off x="596448" y="822230"/>
            <a:ext cx="4890431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kern="1400" dirty="0">
                <a:solidFill>
                  <a:srgbClr val="000000"/>
                </a:solidFill>
                <a:latin typeface="Symbol" panose="05050102010706020507" pitchFamily="18" charset="2"/>
              </a:rPr>
              <a:t>E</a:t>
            </a:r>
            <a:r>
              <a:rPr lang="en-US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ach SeedPlayer is a “</a:t>
            </a:r>
            <a:r>
              <a:rPr lang="en-US" b="1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Bookcase</a:t>
            </a:r>
            <a:r>
              <a:rPr lang="en-US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” </a:t>
            </a: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&amp; </a:t>
            </a:r>
            <a:r>
              <a:rPr lang="en-US" sz="1800" kern="1400" dirty="0">
                <a:solidFill>
                  <a:srgbClr val="000000"/>
                </a:solidFill>
                <a:latin typeface="Arial" panose="020B0604020202020204" pitchFamily="34" charset="0"/>
              </a:rPr>
              <a:t>within it are contained the following:</a:t>
            </a:r>
            <a:endParaRPr lang="en-US" sz="1800" kern="140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95000"/>
              </a:lnSpc>
            </a:pPr>
            <a:endParaRPr lang="en-US" sz="28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C2F2CCD-2410-EBF0-AA1F-69A8217575B4}"/>
              </a:ext>
            </a:extLst>
          </p:cNvPr>
          <p:cNvCxnSpPr>
            <a:cxnSpLocks/>
          </p:cNvCxnSpPr>
          <p:nvPr/>
        </p:nvCxnSpPr>
        <p:spPr>
          <a:xfrm flipV="1">
            <a:off x="4343400" y="1586948"/>
            <a:ext cx="2457782" cy="1461052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miter lim="800000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30227B1-DA0A-875D-A15F-DE0021A063E1}"/>
              </a:ext>
            </a:extLst>
          </p:cNvPr>
          <p:cNvCxnSpPr>
            <a:cxnSpLocks/>
          </p:cNvCxnSpPr>
          <p:nvPr/>
        </p:nvCxnSpPr>
        <p:spPr>
          <a:xfrm flipV="1">
            <a:off x="4724400" y="2115875"/>
            <a:ext cx="2076782" cy="1846525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miter lim="800000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87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69FE712-30E5-371C-9E2E-78C1265B9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42" y="1219200"/>
            <a:ext cx="8677115" cy="466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899160"/>
          </a:xfrm>
        </p:spPr>
        <p:txBody>
          <a:bodyPr/>
          <a:lstStyle/>
          <a:p>
            <a:pPr algn="ctr"/>
            <a:r>
              <a:rPr lang="en-US" dirty="0"/>
              <a:t>Ministries Served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7305" y="1479826"/>
            <a:ext cx="7620000" cy="5105400"/>
          </a:xfrm>
        </p:spPr>
        <p:txBody>
          <a:bodyPr>
            <a:normAutofit fontScale="92500" lnSpcReduction="10000"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Remote areas</a:t>
            </a:r>
            <a:endParaRPr lang="en-US" sz="2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     ·</a:t>
            </a: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Homeless</a:t>
            </a:r>
            <a:endParaRPr lang="en-US" sz="2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          ·</a:t>
            </a: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Prisoners</a:t>
            </a:r>
            <a:endParaRPr lang="en-US" sz="2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               ·</a:t>
            </a: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Children</a:t>
            </a:r>
            <a:endParaRPr lang="en-US" sz="2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                    ·</a:t>
            </a: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Elderly</a:t>
            </a:r>
            <a:endParaRPr lang="en-US" sz="2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                         ·</a:t>
            </a: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Blind</a:t>
            </a:r>
            <a:endParaRPr lang="en-US" sz="2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                              ·</a:t>
            </a: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Street evangelism</a:t>
            </a:r>
            <a:endParaRPr lang="en-US" sz="2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1400" dirty="0">
                <a:solidFill>
                  <a:srgbClr val="000000"/>
                </a:solidFill>
                <a:latin typeface="Symbol" panose="05050102010706020507" pitchFamily="18" charset="2"/>
              </a:rPr>
              <a:t>                                   </a:t>
            </a: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Women’s shelters</a:t>
            </a:r>
            <a:endParaRPr lang="en-US" sz="2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                                        ·</a:t>
            </a: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Soldiers &amp; other military</a:t>
            </a:r>
            <a:endParaRPr lang="en-US" sz="2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                                             ·</a:t>
            </a: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Vacation Bible School</a:t>
            </a:r>
            <a:endParaRPr lang="en-US" sz="2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                                                  ·</a:t>
            </a: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Others...</a:t>
            </a:r>
            <a:endParaRPr lang="en-US" sz="2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219200"/>
          </a:xfrm>
        </p:spPr>
        <p:txBody>
          <a:bodyPr/>
          <a:lstStyle/>
          <a:p>
            <a:r>
              <a:rPr lang="en-US" dirty="0"/>
              <a:t>     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en-US" sz="2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Bibles &amp; Testaments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en-US" sz="2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Outreach Materials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en-US" sz="2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Testimonies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en-US" sz="2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Teaching / Training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en-US" sz="2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Discipleship Training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en-US" sz="2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Worship Music</a:t>
            </a:r>
            <a:endParaRPr lang="en-US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en-US" sz="2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Seminars &amp; Conferences</a:t>
            </a:r>
            <a:endParaRPr lang="en-US" sz="1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9" name="Picture 8" descr="A picture containing yellow, indoor, colorful&#10;&#10;Description automatically generated">
            <a:extLst>
              <a:ext uri="{FF2B5EF4-FFF2-40B4-BE49-F238E27FC236}">
                <a16:creationId xmlns:a16="http://schemas.microsoft.com/office/drawing/2014/main" id="{75A9890D-F89D-4F11-9374-DDF581874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35" y="381000"/>
            <a:ext cx="4206240" cy="4206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05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016000"/>
          </a:xfrm>
        </p:spPr>
        <p:txBody>
          <a:bodyPr/>
          <a:lstStyle/>
          <a:p>
            <a:r>
              <a:rPr lang="en-US" dirty="0"/>
              <a:t>Engage with us…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826" y="1219200"/>
            <a:ext cx="7620000" cy="4470400"/>
          </a:xfrm>
        </p:spPr>
        <p:txBody>
          <a:bodyPr>
            <a:norm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Introduce </a:t>
            </a:r>
            <a:r>
              <a:rPr lang="en-US" sz="20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SeedPlayer</a:t>
            </a: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to others</a:t>
            </a:r>
            <a:endParaRPr lang="en-US" sz="2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Assist with regional production — start a franchise in India, Uganda, Nigeria, Ethiopia or anywhere that you minister</a:t>
            </a:r>
            <a:endParaRPr lang="en-US" sz="2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Sponsor distribution projects, like DVBS, Missions Trips, etc.</a:t>
            </a:r>
            <a:endParaRPr lang="en-US" sz="2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Help secure additional audio Biblical content</a:t>
            </a:r>
            <a:endParaRPr lang="en-US" sz="2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Help develop a clear shell for SeedPlayer for prison ministries</a:t>
            </a:r>
            <a:endParaRPr lang="en-US" sz="2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Volunteer — what are your skills or passions?</a:t>
            </a:r>
            <a:endParaRPr lang="en-US" sz="2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Give time &amp;/or resources as God </a:t>
            </a:r>
            <a:r>
              <a:rPr lang="en-US" sz="2000" kern="1400" dirty="0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r>
              <a:rPr lang="en-US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lesses you</a:t>
            </a:r>
            <a:endParaRPr lang="en-US" sz="2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C7CFF45-5248-5F73-E07B-52F3738A11DE}"/>
              </a:ext>
            </a:extLst>
          </p:cNvPr>
          <p:cNvSpPr txBox="1">
            <a:spLocks/>
          </p:cNvSpPr>
          <p:nvPr/>
        </p:nvSpPr>
        <p:spPr>
          <a:xfrm>
            <a:off x="1143000" y="5105400"/>
            <a:ext cx="6705600" cy="1219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lIns="121899" tIns="60949" rIns="121899" bIns="60949" rtlCol="0">
            <a:normAutofit fontScale="92500"/>
          </a:bodyPr>
          <a:lstStyle>
            <a:lvl1pPr marL="228621" indent="-228621" algn="l" defTabSz="914484" rtl="0" eaLnBrk="1" latinLnBrk="0" hangingPunct="1">
              <a:lnSpc>
                <a:spcPct val="95000"/>
              </a:lnSpc>
              <a:spcBef>
                <a:spcPts val="1400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90" indent="-228621" algn="l" defTabSz="914484" rtl="0" eaLnBrk="1" latinLnBrk="0" hangingPunct="1">
              <a:lnSpc>
                <a:spcPct val="95000"/>
              </a:lnSpc>
              <a:spcBef>
                <a:spcPts val="800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8759" indent="-228621" algn="l" defTabSz="914484" rtl="0" eaLnBrk="1" latinLnBrk="0" hangingPunct="1">
              <a:lnSpc>
                <a:spcPct val="95000"/>
              </a:lnSpc>
              <a:spcBef>
                <a:spcPts val="800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829" indent="-228621" algn="l" defTabSz="914484" rtl="0" eaLnBrk="1" latinLnBrk="0" hangingPunct="1">
              <a:lnSpc>
                <a:spcPct val="95000"/>
              </a:lnSpc>
              <a:spcBef>
                <a:spcPts val="800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898" indent="-228621" algn="l" defTabSz="914484" rtl="0" eaLnBrk="1" latinLnBrk="0" hangingPunct="1">
              <a:lnSpc>
                <a:spcPct val="95000"/>
              </a:lnSpc>
              <a:spcBef>
                <a:spcPts val="800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967" indent="-228621" algn="l" defTabSz="914484" rtl="0" eaLnBrk="1" latinLnBrk="0" hangingPunct="1">
              <a:lnSpc>
                <a:spcPct val="95000"/>
              </a:lnSpc>
              <a:spcBef>
                <a:spcPts val="800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Char char="–"/>
              <a:defRPr sz="135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49037" indent="-228621" algn="l" defTabSz="914484" rtl="0" eaLnBrk="1" latinLnBrk="0" hangingPunct="1">
              <a:lnSpc>
                <a:spcPct val="95000"/>
              </a:lnSpc>
              <a:spcBef>
                <a:spcPts val="800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Char char="–"/>
              <a:defRPr sz="135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69106" indent="-228621" algn="l" defTabSz="914484" rtl="0" eaLnBrk="1" latinLnBrk="0" hangingPunct="1">
              <a:lnSpc>
                <a:spcPct val="95000"/>
              </a:lnSpc>
              <a:spcBef>
                <a:spcPts val="800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Char char="–"/>
              <a:defRPr sz="135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06279" indent="0" algn="l" defTabSz="914484" rtl="0" eaLnBrk="1" latinLnBrk="0" hangingPunct="1">
              <a:lnSpc>
                <a:spcPct val="95000"/>
              </a:lnSpc>
              <a:spcBef>
                <a:spcPts val="800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None/>
              <a:defRPr sz="135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i="1" dirty="0">
                <a:latin typeface="Comic Sans MS" panose="030F0702030302020204" pitchFamily="66" charset="0"/>
              </a:rPr>
              <a:t>Getting the Gospel of Jesus Christ out</a:t>
            </a:r>
          </a:p>
          <a:p>
            <a:pPr marL="0" indent="0" algn="ctr">
              <a:buNone/>
            </a:pPr>
            <a:r>
              <a:rPr lang="en-US" sz="2800" b="1" i="1" dirty="0">
                <a:latin typeface="Comic Sans MS" panose="030F0702030302020204" pitchFamily="66" charset="0"/>
              </a:rPr>
              <a:t>Far and Wide … and Fast!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676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Questions?</a:t>
            </a:r>
            <a:br>
              <a:rPr lang="en-US" dirty="0"/>
            </a:br>
            <a:r>
              <a:rPr lang="en-US" dirty="0"/>
              <a:t>   Start a Project?</a:t>
            </a:r>
            <a:br>
              <a:rPr lang="en-US" dirty="0"/>
            </a:br>
            <a:r>
              <a:rPr lang="en-US" dirty="0"/>
              <a:t>      Who to contact…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3200"/>
            <a:ext cx="7620000" cy="5080000"/>
          </a:xfrm>
        </p:spPr>
        <p:txBody>
          <a:bodyPr>
            <a:normAutofit lnSpcReduction="10000"/>
          </a:bodyPr>
          <a:lstStyle/>
          <a:p>
            <a:pPr marL="0" marR="0" indent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i="1" kern="1400" dirty="0">
              <a:ln>
                <a:noFill/>
              </a:ln>
              <a:solidFill>
                <a:srgbClr val="2D4E6B"/>
              </a:solidFill>
              <a:effectLst/>
              <a:latin typeface="Arial" panose="020B0604020202020204" pitchFamily="34" charset="0"/>
            </a:endParaRPr>
          </a:p>
          <a:p>
            <a:pPr marL="0" marR="0" indent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kern="1400" dirty="0">
                <a:solidFill>
                  <a:srgbClr val="2D4E6B"/>
                </a:solidFill>
                <a:latin typeface="Arial" panose="020B0604020202020204" pitchFamily="34" charset="0"/>
              </a:rPr>
              <a:t>         </a:t>
            </a:r>
            <a:r>
              <a:rPr lang="en-US" sz="2000" i="1" kern="1400" dirty="0">
                <a:ln>
                  <a:noFill/>
                </a:ln>
                <a:solidFill>
                  <a:srgbClr val="2D4E6B"/>
                </a:solidFill>
                <a:effectLst/>
                <a:latin typeface="Arial" panose="020B0604020202020204" pitchFamily="34" charset="0"/>
              </a:rPr>
              <a:t>Need more info? </a:t>
            </a:r>
            <a:r>
              <a:rPr lang="en-US" sz="2000" i="1" kern="1400" dirty="0">
                <a:solidFill>
                  <a:srgbClr val="2D4E6B"/>
                </a:solidFill>
                <a:latin typeface="Arial" panose="020B0604020202020204" pitchFamily="34" charset="0"/>
              </a:rPr>
              <a:t>P</a:t>
            </a:r>
            <a:r>
              <a:rPr lang="en-US" sz="2000" i="1" kern="1400" dirty="0">
                <a:ln>
                  <a:noFill/>
                </a:ln>
                <a:solidFill>
                  <a:srgbClr val="2D4E6B"/>
                </a:solidFill>
                <a:effectLst/>
                <a:latin typeface="Arial" panose="020B0604020202020204" pitchFamily="34" charset="0"/>
              </a:rPr>
              <a:t>lease contact </a:t>
            </a:r>
          </a:p>
          <a:p>
            <a:pPr marL="0" marR="0" indent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400" dirty="0">
                <a:ln>
                  <a:noFill/>
                </a:ln>
                <a:solidFill>
                  <a:srgbClr val="2D4E6B"/>
                </a:solidFill>
                <a:effectLst/>
                <a:latin typeface="Arial" panose="020B0604020202020204" pitchFamily="34" charset="0"/>
              </a:rPr>
              <a:t>        </a:t>
            </a:r>
            <a:r>
              <a:rPr lang="en-US" sz="2800" i="1" u="sng" kern="1400" dirty="0">
                <a:ln>
                  <a:noFill/>
                </a:ln>
                <a:solidFill>
                  <a:srgbClr val="2D4E6B"/>
                </a:solidFill>
                <a:effectLst/>
                <a:latin typeface="Arial" panose="020B0604020202020204" pitchFamily="34" charset="0"/>
              </a:rPr>
              <a:t>www.SeedPlayer.org</a:t>
            </a:r>
            <a:endParaRPr lang="en-US" sz="2000" u="sng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i="1" kern="1400" dirty="0">
              <a:solidFill>
                <a:srgbClr val="2D4E6B"/>
              </a:solidFill>
              <a:latin typeface="Arial" panose="020B0604020202020204" pitchFamily="34" charset="0"/>
            </a:endParaRPr>
          </a:p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i="1" kern="1400" dirty="0">
              <a:solidFill>
                <a:srgbClr val="2D4E6B"/>
              </a:solidFill>
              <a:latin typeface="Arial" panose="020B0604020202020204" pitchFamily="34" charset="0"/>
            </a:endParaRPr>
          </a:p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i="1" kern="1400" dirty="0">
              <a:solidFill>
                <a:srgbClr val="2D4E6B"/>
              </a:solidFill>
              <a:latin typeface="Arial" panose="020B0604020202020204" pitchFamily="34" charset="0"/>
            </a:endParaRPr>
          </a:p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kern="1400" dirty="0">
                <a:ln>
                  <a:noFill/>
                </a:ln>
                <a:solidFill>
                  <a:srgbClr val="2D4E6B"/>
                </a:solidFill>
                <a:effectLst/>
                <a:latin typeface="Arial" panose="020B0604020202020204" pitchFamily="34" charset="0"/>
              </a:rPr>
              <a:t>David Lind </a:t>
            </a:r>
            <a:r>
              <a:rPr lang="en-US" sz="2400" i="1" kern="1400" dirty="0">
                <a:ln>
                  <a:noFill/>
                </a:ln>
                <a:solidFill>
                  <a:srgbClr val="2D4E6B"/>
                </a:solidFill>
                <a:effectLst/>
                <a:latin typeface="Arial" panose="020B0604020202020204" pitchFamily="34" charset="0"/>
              </a:rPr>
              <a:t>in Portland, OR </a:t>
            </a:r>
          </a:p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kern="1400" dirty="0">
                <a:ln>
                  <a:noFill/>
                </a:ln>
                <a:solidFill>
                  <a:srgbClr val="2D4E6B"/>
                </a:solidFill>
                <a:effectLst/>
                <a:latin typeface="Arial" panose="020B0604020202020204" pitchFamily="34" charset="0"/>
              </a:rPr>
              <a:t>703-408-5910</a:t>
            </a:r>
            <a:endParaRPr lang="en-US" sz="2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kern="1400" dirty="0">
                <a:ln>
                  <a:noFill/>
                </a:ln>
                <a:solidFill>
                  <a:srgbClr val="2D4E6B"/>
                </a:solidFill>
                <a:effectLst/>
                <a:latin typeface="Arial" panose="020B0604020202020204" pitchFamily="34" charset="0"/>
                <a:hlinkClick r:id="rId2"/>
              </a:rPr>
              <a:t>David@SeedPlayer.org</a:t>
            </a:r>
            <a:endParaRPr lang="en-US" sz="2400" i="1" kern="1400" dirty="0">
              <a:ln>
                <a:noFill/>
              </a:ln>
              <a:solidFill>
                <a:srgbClr val="2D4E6B"/>
              </a:solidFill>
              <a:effectLst/>
              <a:latin typeface="Arial" panose="020B0604020202020204" pitchFamily="34" charset="0"/>
            </a:endParaRPr>
          </a:p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kern="1400" dirty="0">
                <a:solidFill>
                  <a:srgbClr val="2D4E6B"/>
                </a:solidFill>
                <a:latin typeface="Arial" panose="020B0604020202020204" pitchFamily="34" charset="0"/>
              </a:rPr>
              <a:t>&amp; / or</a:t>
            </a:r>
          </a:p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kern="1400" dirty="0">
                <a:ln>
                  <a:noFill/>
                </a:ln>
                <a:solidFill>
                  <a:srgbClr val="2D4E6B"/>
                </a:solidFill>
                <a:effectLst/>
                <a:latin typeface="Arial" panose="020B0604020202020204" pitchFamily="34" charset="0"/>
              </a:rPr>
              <a:t>Joel Lown </a:t>
            </a:r>
            <a:r>
              <a:rPr lang="en-US" sz="2400" i="1" kern="1400" dirty="0">
                <a:ln>
                  <a:noFill/>
                </a:ln>
                <a:solidFill>
                  <a:srgbClr val="2D4E6B"/>
                </a:solidFill>
                <a:effectLst/>
                <a:latin typeface="Arial" panose="020B0604020202020204" pitchFamily="34" charset="0"/>
              </a:rPr>
              <a:t>in Knoxville, TN</a:t>
            </a:r>
          </a:p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kern="1400" dirty="0">
                <a:solidFill>
                  <a:srgbClr val="2D4E6B"/>
                </a:solidFill>
                <a:latin typeface="Arial" panose="020B0604020202020204" pitchFamily="34" charset="0"/>
              </a:rPr>
              <a:t>865-403-9006</a:t>
            </a:r>
            <a:endParaRPr lang="en-US" sz="2400" i="1" kern="1400" dirty="0">
              <a:ln>
                <a:noFill/>
              </a:ln>
              <a:solidFill>
                <a:srgbClr val="2D4E6B"/>
              </a:solidFill>
              <a:effectLst/>
              <a:latin typeface="Arial" panose="020B0604020202020204" pitchFamily="34" charset="0"/>
            </a:endParaRPr>
          </a:p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kern="1400" dirty="0">
                <a:solidFill>
                  <a:srgbClr val="2D4E6B"/>
                </a:solidFill>
                <a:latin typeface="Arial" panose="020B0604020202020204" pitchFamily="34" charset="0"/>
                <a:hlinkClick r:id="rId3"/>
              </a:rPr>
              <a:t>Joel@SeedPlayer.org</a:t>
            </a:r>
            <a:r>
              <a:rPr lang="en-US" sz="2400" i="1" kern="1400" dirty="0">
                <a:solidFill>
                  <a:srgbClr val="2D4E6B"/>
                </a:solidFill>
                <a:latin typeface="Arial" panose="020B0604020202020204" pitchFamily="34" charset="0"/>
              </a:rPr>
              <a:t> </a:t>
            </a:r>
            <a:endParaRPr lang="en-US" sz="2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F5B25E28-A0D6-5596-A436-22F049E764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72440"/>
            <a:ext cx="2530723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elcome back to school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.potx" id="{CE426E4B-AEF0-4DB0-AA06-9B9EF2E62E1A}" vid="{EB2D3276-CBF5-48AD-B47E-C2D79CA4C86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 back to school</Template>
  <TotalTime>350</TotalTime>
  <Words>524</Words>
  <Application>Microsoft Office PowerPoint</Application>
  <PresentationFormat>On-screen Show (4:3)</PresentationFormat>
  <Paragraphs>100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Century Gothic</vt:lpstr>
      <vt:lpstr>Comic Sans MS</vt:lpstr>
      <vt:lpstr>Symbol</vt:lpstr>
      <vt:lpstr>Welcome back to school presentation</vt:lpstr>
      <vt:lpstr>PowerPoint Presentation</vt:lpstr>
      <vt:lpstr>A Brief History</vt:lpstr>
      <vt:lpstr>Solution: Solar-Powered Audio Bible</vt:lpstr>
      <vt:lpstr>What it is; &amp; What it doesn’t need…</vt:lpstr>
      <vt:lpstr>Multilevel Navigation</vt:lpstr>
      <vt:lpstr>Ministries Served</vt:lpstr>
      <vt:lpstr>      Content</vt:lpstr>
      <vt:lpstr>Engage with us…</vt:lpstr>
      <vt:lpstr>Questions?    Start a Project?       Who to contact…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David Lind</dc:creator>
  <cp:lastModifiedBy>David Lind</cp:lastModifiedBy>
  <cp:revision>71</cp:revision>
  <cp:lastPrinted>2022-08-09T03:15:31Z</cp:lastPrinted>
  <dcterms:created xsi:type="dcterms:W3CDTF">2022-08-08T19:46:09Z</dcterms:created>
  <dcterms:modified xsi:type="dcterms:W3CDTF">2022-08-09T04:17:00Z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